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2" r:id="rId2"/>
    <p:sldId id="280" r:id="rId3"/>
    <p:sldId id="273" r:id="rId4"/>
    <p:sldId id="274" r:id="rId5"/>
    <p:sldId id="275" r:id="rId6"/>
    <p:sldId id="283" r:id="rId7"/>
    <p:sldId id="301" r:id="rId8"/>
    <p:sldId id="302" r:id="rId9"/>
    <p:sldId id="303" r:id="rId10"/>
    <p:sldId id="305" r:id="rId11"/>
    <p:sldId id="306" r:id="rId12"/>
    <p:sldId id="308" r:id="rId13"/>
    <p:sldId id="307" r:id="rId14"/>
    <p:sldId id="309" r:id="rId15"/>
    <p:sldId id="311" r:id="rId16"/>
    <p:sldId id="312"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5" autoAdjust="0"/>
    <p:restoredTop sz="94660"/>
  </p:normalViewPr>
  <p:slideViewPr>
    <p:cSldViewPr snapToGrid="0">
      <p:cViewPr>
        <p:scale>
          <a:sx n="81" d="100"/>
          <a:sy n="81" d="100"/>
        </p:scale>
        <p:origin x="594" y="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1A1D30-C0A0-4124-A783-34D9F15FA0FE}" type="datetime1">
              <a:rPr lang="en-US" smtClean="0"/>
              <a:t>9/30/2020</a:t>
            </a:fld>
            <a:endParaRPr lang="en-US"/>
          </a:p>
        </p:txBody>
      </p:sp>
      <p:sp>
        <p:nvSpPr>
          <p:cNvPr id="19" name="Footer Placeholder 18"/>
          <p:cNvSpPr>
            <a:spLocks noGrp="1"/>
          </p:cNvSpPr>
          <p:nvPr>
            <p:ph type="ftr" sz="quarter" idx="11"/>
          </p:nvPr>
        </p:nvSpPr>
        <p:spPr/>
        <p:txBody>
          <a:bodyPr/>
          <a:lstStyle/>
          <a:p>
            <a:r>
              <a:rPr lang="en-US" dirty="0" smtClean="0"/>
              <a:t>Add a footer</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9/30/2020</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9/30/2020</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9/30/2020</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9/30/2020</a:t>
            </a:fld>
            <a:endParaRPr lang="en-US"/>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9/30/2020</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9/30/2020</a:t>
            </a:fld>
            <a:endParaRPr lang="en-US"/>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660E0-FA77-4473-A859-74127B089143}" type="datetime1">
              <a:rPr lang="en-US" smtClean="0"/>
              <a:t>9/30/2020</a:t>
            </a:fld>
            <a:endParaRPr lang="en-US"/>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9/30/2020</a:t>
            </a:fld>
            <a:endParaRPr lang="en-US"/>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9/30/2020</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9/30/2020</a:t>
            </a:fld>
            <a:endParaRPr lang="en-US"/>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9/30/2020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smtClean="0"/>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p.swf.i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p.swf.i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p.swf.i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062" y="881152"/>
            <a:ext cx="12004430" cy="5059847"/>
          </a:xfrm>
          <a:prstGeom prst="rect">
            <a:avLst/>
          </a:prstGeom>
        </p:spPr>
        <p:txBody>
          <a:bodyPr wrap="square">
            <a:spAutoFit/>
          </a:bodyPr>
          <a:lstStyle/>
          <a:p>
            <a:pPr marR="45720" lvl="0" algn="ctr">
              <a:spcBef>
                <a:spcPct val="20000"/>
              </a:spcBef>
              <a:buClr>
                <a:srgbClr val="C0CF3A">
                  <a:lumMod val="50000"/>
                </a:srgbClr>
              </a:buClr>
              <a:buSzPct val="95000"/>
            </a:pPr>
            <a:r>
              <a:rPr lang="fa-IR" sz="6600" b="1" dirty="0" smtClean="0">
                <a:solidFill>
                  <a:srgbClr val="FFC000"/>
                </a:solidFill>
                <a:latin typeface="Times New Roman" panose="02020603050405020304" pitchFamily="18" charset="0"/>
                <a:cs typeface="B Kamran Outline" panose="00000400000000000000" pitchFamily="2" charset="-78"/>
              </a:rPr>
              <a:t>حوزه معاونت دانشجویی</a:t>
            </a:r>
            <a:endParaRPr lang="en-US" sz="6600" dirty="0">
              <a:solidFill>
                <a:srgbClr val="FFC000"/>
              </a:solidFill>
              <a:latin typeface="Times New Roman" panose="02020603050405020304" pitchFamily="18" charset="0"/>
              <a:cs typeface="B Kamran Outline" panose="00000400000000000000" pitchFamily="2" charset="-78"/>
            </a:endParaRPr>
          </a:p>
          <a:p>
            <a:pPr marR="45720" lvl="0" algn="ctr">
              <a:spcBef>
                <a:spcPct val="20000"/>
              </a:spcBef>
              <a:buClr>
                <a:srgbClr val="C0CF3A">
                  <a:lumMod val="50000"/>
                </a:srgbClr>
              </a:buClr>
              <a:buSzPct val="95000"/>
            </a:pPr>
            <a:r>
              <a:rPr lang="fa-IR" sz="6000" b="1" dirty="0" smtClean="0">
                <a:solidFill>
                  <a:schemeClr val="accent3">
                    <a:lumMod val="60000"/>
                    <a:lumOff val="40000"/>
                  </a:schemeClr>
                </a:solidFill>
                <a:latin typeface="Times New Roman" panose="02020603050405020304" pitchFamily="18" charset="0"/>
                <a:cs typeface="B Kamran Outline" panose="00000400000000000000" pitchFamily="2" charset="-78"/>
              </a:rPr>
              <a:t>اداره امور دانشجویی ومشاوره</a:t>
            </a:r>
          </a:p>
          <a:p>
            <a:pPr marR="45720" lvl="0" algn="ctr">
              <a:spcBef>
                <a:spcPct val="20000"/>
              </a:spcBef>
              <a:buClr>
                <a:srgbClr val="C0CF3A">
                  <a:lumMod val="50000"/>
                </a:srgbClr>
              </a:buClr>
              <a:buSzPct val="95000"/>
            </a:pPr>
            <a:r>
              <a:rPr lang="fa-IR" sz="6000" b="1" dirty="0" smtClean="0">
                <a:solidFill>
                  <a:schemeClr val="accent1">
                    <a:lumMod val="75000"/>
                  </a:schemeClr>
                </a:solidFill>
                <a:latin typeface="Times New Roman" panose="02020603050405020304" pitchFamily="18" charset="0"/>
                <a:cs typeface="B Kamran Outline" panose="00000400000000000000" pitchFamily="2" charset="-78"/>
              </a:rPr>
              <a:t>دانشکده فنی وحرفه ای تبریز</a:t>
            </a:r>
            <a:endParaRPr lang="fa-IR" sz="4000" dirty="0" smtClean="0">
              <a:solidFill>
                <a:schemeClr val="accent1">
                  <a:lumMod val="75000"/>
                </a:schemeClr>
              </a:solidFill>
              <a:latin typeface="Times New Roman" panose="02020603050405020304" pitchFamily="18" charset="0"/>
              <a:cs typeface="B Kamran Outline" panose="00000400000000000000" pitchFamily="2" charset="-78"/>
            </a:endParaRPr>
          </a:p>
          <a:p>
            <a:pPr marR="45720" lvl="0" algn="ctr">
              <a:spcBef>
                <a:spcPct val="20000"/>
              </a:spcBef>
              <a:buClr>
                <a:srgbClr val="C0CF3A">
                  <a:lumMod val="50000"/>
                </a:srgbClr>
              </a:buClr>
              <a:buSzPct val="95000"/>
            </a:pPr>
            <a:endParaRPr lang="fa-IR" sz="4000" dirty="0">
              <a:solidFill>
                <a:srgbClr val="FFC000"/>
              </a:solidFill>
              <a:latin typeface="Times New Roman" panose="02020603050405020304" pitchFamily="18" charset="0"/>
              <a:cs typeface="B Kamran Outline" panose="00000400000000000000" pitchFamily="2" charset="-78"/>
            </a:endParaRPr>
          </a:p>
          <a:p>
            <a:pPr marR="45720" lvl="0" algn="ctr">
              <a:spcBef>
                <a:spcPct val="20000"/>
              </a:spcBef>
              <a:buClr>
                <a:srgbClr val="C0CF3A">
                  <a:lumMod val="50000"/>
                </a:srgbClr>
              </a:buClr>
              <a:buSzPct val="95000"/>
            </a:pPr>
            <a:r>
              <a:rPr lang="fa-IR" sz="5400" b="1" dirty="0" smtClean="0">
                <a:solidFill>
                  <a:schemeClr val="tx2">
                    <a:lumMod val="75000"/>
                  </a:schemeClr>
                </a:solidFill>
                <a:latin typeface="Times New Roman" panose="02020603050405020304" pitchFamily="18" charset="0"/>
                <a:cs typeface="B Kamran Outline" panose="00000400000000000000" pitchFamily="2" charset="-78"/>
              </a:rPr>
              <a:t>مهرماه 1399</a:t>
            </a:r>
            <a:r>
              <a:rPr lang="fa-IR" sz="5400" b="1"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sz="54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185"/>
            <a:ext cx="10972800" cy="1600903"/>
          </a:xfrm>
        </p:spPr>
        <p:txBody>
          <a:bodyPr>
            <a:noAutofit/>
          </a:bodyPr>
          <a:lstStyle/>
          <a:p>
            <a:pPr algn="r" rtl="1"/>
            <a:r>
              <a:rPr lang="fa-IR" sz="2800" b="1" dirty="0">
                <a:solidFill>
                  <a:srgbClr val="0070C0"/>
                </a:solidFill>
                <a:cs typeface="B Badr" panose="00000400000000000000" pitchFamily="2" charset="-78"/>
              </a:rPr>
              <a:t>سپس از طریق منوی "تغییر کلمه عبور"و انتخاب دکمه "رمز عبور"کلمه عبور جدید را وارد نمایید.لازم بذکر می باشد ابتدا کلمه عبور فعلی را که عدد"1" می باشد وارد نموده سپس کلمه عبور جدید را وارد نماییدو دکمه "تغییر" را فشار دهید.</a:t>
            </a:r>
            <a:r>
              <a:rPr lang="en-US" sz="1600" dirty="0"/>
              <a:t/>
            </a:r>
            <a:br>
              <a:rPr lang="en-US" sz="1600" dirty="0"/>
            </a:br>
            <a:endParaRPr lang="fa-IR" sz="1400" dirty="0"/>
          </a:p>
        </p:txBody>
      </p:sp>
      <p:pic>
        <p:nvPicPr>
          <p:cNvPr id="4" name="Content Placeholder 3"/>
          <p:cNvPicPr>
            <a:picLocks noGrp="1"/>
          </p:cNvPicPr>
          <p:nvPr>
            <p:ph idx="1"/>
          </p:nvPr>
        </p:nvPicPr>
        <p:blipFill>
          <a:blip r:embed="rId2"/>
          <a:srcRect r="886" b="10643"/>
          <a:stretch>
            <a:fillRect/>
          </a:stretch>
        </p:blipFill>
        <p:spPr bwMode="auto">
          <a:xfrm>
            <a:off x="562708" y="1888270"/>
            <a:ext cx="10691447" cy="4389437"/>
          </a:xfrm>
          <a:prstGeom prst="rect">
            <a:avLst/>
          </a:prstGeom>
          <a:noFill/>
          <a:ln w="9525">
            <a:noFill/>
            <a:miter lim="800000"/>
            <a:headEnd/>
            <a:tailEnd/>
          </a:ln>
        </p:spPr>
      </p:pic>
    </p:spTree>
    <p:extLst>
      <p:ext uri="{BB962C8B-B14F-4D97-AF65-F5344CB8AC3E}">
        <p14:creationId xmlns:p14="http://schemas.microsoft.com/office/powerpoint/2010/main" val="19906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077"/>
            <a:ext cx="10972800" cy="2450123"/>
          </a:xfrm>
        </p:spPr>
        <p:txBody>
          <a:bodyPr>
            <a:noAutofit/>
          </a:bodyPr>
          <a:lstStyle/>
          <a:p>
            <a:pPr algn="ctr" rtl="1"/>
            <a:r>
              <a:rPr lang="fa-IR" sz="2800" b="1" dirty="0">
                <a:solidFill>
                  <a:srgbClr val="FF0000"/>
                </a:solidFill>
                <a:cs typeface="B Badr" panose="00000400000000000000" pitchFamily="2" charset="-78"/>
              </a:rPr>
              <a:t>آموزش رزرو غذا:</a:t>
            </a:r>
            <a:r>
              <a:rPr lang="en-US" sz="2800" dirty="0">
                <a:solidFill>
                  <a:srgbClr val="0070C0"/>
                </a:solidFill>
                <a:cs typeface="B Badr" panose="00000400000000000000" pitchFamily="2" charset="-78"/>
              </a:rPr>
              <a:t/>
            </a:r>
            <a:br>
              <a:rPr lang="en-US" sz="2800" dirty="0">
                <a:solidFill>
                  <a:srgbClr val="0070C0"/>
                </a:solidFill>
                <a:cs typeface="B Badr" panose="00000400000000000000" pitchFamily="2" charset="-78"/>
              </a:rPr>
            </a:br>
            <a:r>
              <a:rPr lang="fa-IR" sz="2800" b="1" dirty="0">
                <a:solidFill>
                  <a:srgbClr val="0070C0"/>
                </a:solidFill>
                <a:cs typeface="B Badr" panose="00000400000000000000" pitchFamily="2" charset="-78"/>
              </a:rPr>
              <a:t>پس از وارد نمودن نام کاربری و کلمه عبور و وارد شدن به صفحه "سیستم الکترونیکی اتوماسیون تغذیه" روزهای مورد نظر برای هفته بعد انتخاب نموده و در نهایت دکمه تایید را فشار دهید(شکل 3)لازم بذکر می باشد که همکاران عزیز حتما" "سلف دانشجویی" را انتخاب نمایند(در ستون سلف عدد یک حتما" باید قید گردد).</a:t>
            </a:r>
            <a:r>
              <a:rPr lang="en-US" sz="1600" dirty="0"/>
              <a:t/>
            </a:r>
            <a:br>
              <a:rPr lang="en-US" sz="1600" dirty="0"/>
            </a:br>
            <a:endParaRPr lang="fa-IR" sz="1400" dirty="0"/>
          </a:p>
        </p:txBody>
      </p:sp>
      <p:pic>
        <p:nvPicPr>
          <p:cNvPr id="4" name="Content Placeholder 3"/>
          <p:cNvPicPr>
            <a:picLocks noGrp="1"/>
          </p:cNvPicPr>
          <p:nvPr>
            <p:ph idx="1"/>
          </p:nvPr>
        </p:nvPicPr>
        <p:blipFill>
          <a:blip r:embed="rId2" cstate="print"/>
          <a:stretch>
            <a:fillRect/>
          </a:stretch>
        </p:blipFill>
        <p:spPr>
          <a:xfrm>
            <a:off x="703386" y="2825262"/>
            <a:ext cx="10832122" cy="3499338"/>
          </a:xfrm>
          <a:prstGeom prst="rect">
            <a:avLst/>
          </a:prstGeom>
        </p:spPr>
      </p:pic>
    </p:spTree>
    <p:extLst>
      <p:ext uri="{BB962C8B-B14F-4D97-AF65-F5344CB8AC3E}">
        <p14:creationId xmlns:p14="http://schemas.microsoft.com/office/powerpoint/2010/main" val="38586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1600" b="1" dirty="0">
                <a:solidFill>
                  <a:srgbClr val="FF0000"/>
                </a:solidFill>
                <a:cs typeface="B Badr" panose="00000400000000000000" pitchFamily="2" charset="-78"/>
              </a:rPr>
              <a:t>آموزش افزایش اعتبار جهت رزرو غذا:</a:t>
            </a:r>
            <a:r>
              <a:rPr lang="en-US" sz="1600" dirty="0">
                <a:solidFill>
                  <a:srgbClr val="0070C0"/>
                </a:solidFill>
                <a:cs typeface="B Badr" panose="00000400000000000000" pitchFamily="2" charset="-78"/>
              </a:rPr>
              <a:t/>
            </a:r>
            <a:br>
              <a:rPr lang="en-US" sz="1600" dirty="0">
                <a:solidFill>
                  <a:srgbClr val="0070C0"/>
                </a:solidFill>
                <a:cs typeface="B Badr" panose="00000400000000000000" pitchFamily="2" charset="-78"/>
              </a:rPr>
            </a:br>
            <a:r>
              <a:rPr lang="fa-IR" sz="1600" b="1" dirty="0">
                <a:solidFill>
                  <a:srgbClr val="0070C0"/>
                </a:solidFill>
                <a:cs typeface="B Badr" panose="00000400000000000000" pitchFamily="2" charset="-78"/>
              </a:rPr>
              <a:t>پس از وارد نمودن نام کاربری و کلمه عبور و وارد شدن به صفحه "سیستم الکترونیکی اتوماسیون تغذیه" و فشردن دکمه افزایش اعتبار وارد صفحه زیر می شوید(شکل 4)</a:t>
            </a:r>
            <a:endParaRPr lang="en-US" sz="1600" dirty="0">
              <a:solidFill>
                <a:srgbClr val="0070C0"/>
              </a:solidFill>
              <a:cs typeface="B Badr" panose="00000400000000000000" pitchFamily="2" charset="-78"/>
            </a:endParaRPr>
          </a:p>
        </p:txBody>
      </p:sp>
      <p:pic>
        <p:nvPicPr>
          <p:cNvPr id="6" name="Content Placeholder 3"/>
          <p:cNvPicPr>
            <a:picLocks noGrp="1"/>
          </p:cNvPicPr>
          <p:nvPr>
            <p:ph idx="1"/>
          </p:nvPr>
        </p:nvPicPr>
        <p:blipFill>
          <a:blip r:embed="rId2" cstate="print"/>
          <a:stretch>
            <a:fillRect/>
          </a:stretch>
        </p:blipFill>
        <p:spPr>
          <a:xfrm>
            <a:off x="281354" y="1935163"/>
            <a:ext cx="11347938" cy="4389437"/>
          </a:xfrm>
          <a:prstGeom prst="rect">
            <a:avLst/>
          </a:prstGeom>
        </p:spPr>
      </p:pic>
    </p:spTree>
    <p:extLst>
      <p:ext uri="{BB962C8B-B14F-4D97-AF65-F5344CB8AC3E}">
        <p14:creationId xmlns:p14="http://schemas.microsoft.com/office/powerpoint/2010/main" val="369129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800" b="1" dirty="0">
                <a:solidFill>
                  <a:srgbClr val="0070C0"/>
                </a:solidFill>
                <a:cs typeface="B Jadid" panose="00000700000000000000" pitchFamily="2" charset="-78"/>
              </a:rPr>
              <a:t>پس از وارد شدن به صفحه فوق و کلیک نمودن آرم "بانک تجارت" وارد صفحه زیر می </a:t>
            </a:r>
            <a:r>
              <a:rPr lang="fa-IR" sz="2800" b="1" dirty="0" smtClean="0">
                <a:solidFill>
                  <a:srgbClr val="0070C0"/>
                </a:solidFill>
                <a:cs typeface="B Jadid" panose="00000700000000000000" pitchFamily="2" charset="-78"/>
              </a:rPr>
              <a:t>شوید.</a:t>
            </a:r>
            <a:r>
              <a:rPr lang="en-US" sz="2800" dirty="0"/>
              <a:t/>
            </a:r>
            <a:br>
              <a:rPr lang="en-US" sz="2800" dirty="0"/>
            </a:br>
            <a:endParaRPr lang="fa-IR" sz="2400" dirty="0"/>
          </a:p>
        </p:txBody>
      </p:sp>
      <p:pic>
        <p:nvPicPr>
          <p:cNvPr id="7" name="Content Placeholder 3"/>
          <p:cNvPicPr>
            <a:picLocks noGrp="1"/>
          </p:cNvPicPr>
          <p:nvPr>
            <p:ph idx="1"/>
          </p:nvPr>
        </p:nvPicPr>
        <p:blipFill>
          <a:blip r:embed="rId2" cstate="print"/>
          <a:stretch>
            <a:fillRect/>
          </a:stretch>
        </p:blipFill>
        <p:spPr>
          <a:xfrm>
            <a:off x="2194278" y="1935163"/>
            <a:ext cx="7803443" cy="4389437"/>
          </a:xfrm>
          <a:prstGeom prst="rect">
            <a:avLst/>
          </a:prstGeom>
        </p:spPr>
      </p:pic>
    </p:spTree>
    <p:extLst>
      <p:ext uri="{BB962C8B-B14F-4D97-AF65-F5344CB8AC3E}">
        <p14:creationId xmlns:p14="http://schemas.microsoft.com/office/powerpoint/2010/main" val="157414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600" b="1" dirty="0"/>
              <a:t>در صفحه فوق با وارد نمودن مبلغ مورد نظر و کلیک دکمه تایید وارد صفحه زیر می شوید</a:t>
            </a:r>
            <a:endParaRPr lang="fa-IR" sz="3200" dirty="0"/>
          </a:p>
        </p:txBody>
      </p:sp>
      <p:pic>
        <p:nvPicPr>
          <p:cNvPr id="4" name="Content Placeholder 3"/>
          <p:cNvPicPr>
            <a:picLocks noGrp="1"/>
          </p:cNvPicPr>
          <p:nvPr>
            <p:ph idx="1"/>
          </p:nvPr>
        </p:nvPicPr>
        <p:blipFill>
          <a:blip r:embed="rId2" cstate="print"/>
          <a:stretch>
            <a:fillRect/>
          </a:stretch>
        </p:blipFill>
        <p:spPr>
          <a:xfrm>
            <a:off x="527538" y="1935163"/>
            <a:ext cx="10726616" cy="4389437"/>
          </a:xfrm>
          <a:prstGeom prst="rect">
            <a:avLst/>
          </a:prstGeom>
        </p:spPr>
      </p:pic>
    </p:spTree>
    <p:extLst>
      <p:ext uri="{BB962C8B-B14F-4D97-AF65-F5344CB8AC3E}">
        <p14:creationId xmlns:p14="http://schemas.microsoft.com/office/powerpoint/2010/main" val="21376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704088"/>
            <a:ext cx="11406554" cy="1143000"/>
          </a:xfrm>
        </p:spPr>
        <p:txBody>
          <a:bodyPr>
            <a:noAutofit/>
          </a:bodyPr>
          <a:lstStyle/>
          <a:p>
            <a:pPr algn="r" rtl="1"/>
            <a:r>
              <a:rPr lang="fa-IR" sz="4000" b="1" dirty="0">
                <a:solidFill>
                  <a:srgbClr val="0070C0"/>
                </a:solidFill>
                <a:cs typeface="B Jadid" panose="00000700000000000000" pitchFamily="2" charset="-78"/>
              </a:rPr>
              <a:t>سپس با تایید دکمه پرداخت وارد صفحه زیر می </a:t>
            </a:r>
            <a:r>
              <a:rPr lang="fa-IR" sz="4000" b="1" dirty="0" smtClean="0">
                <a:solidFill>
                  <a:srgbClr val="0070C0"/>
                </a:solidFill>
                <a:cs typeface="B Jadid" panose="00000700000000000000" pitchFamily="2" charset="-78"/>
              </a:rPr>
              <a:t>شوید</a:t>
            </a:r>
            <a:br>
              <a:rPr lang="fa-IR" sz="4000" b="1" dirty="0" smtClean="0">
                <a:solidFill>
                  <a:srgbClr val="0070C0"/>
                </a:solidFill>
                <a:cs typeface="B Jadid" panose="00000700000000000000" pitchFamily="2" charset="-78"/>
              </a:rPr>
            </a:br>
            <a:endParaRPr lang="en-US" sz="4000" dirty="0">
              <a:solidFill>
                <a:srgbClr val="0070C0"/>
              </a:solidFill>
              <a:cs typeface="B Jadid" panose="00000700000000000000" pitchFamily="2" charset="-78"/>
            </a:endParaRPr>
          </a:p>
        </p:txBody>
      </p:sp>
      <p:pic>
        <p:nvPicPr>
          <p:cNvPr id="4" name="Content Placeholder 3"/>
          <p:cNvPicPr>
            <a:picLocks noGrp="1"/>
          </p:cNvPicPr>
          <p:nvPr>
            <p:ph idx="1"/>
          </p:nvPr>
        </p:nvPicPr>
        <p:blipFill>
          <a:blip r:embed="rId2" cstate="print"/>
          <a:stretch>
            <a:fillRect/>
          </a:stretch>
        </p:blipFill>
        <p:spPr>
          <a:xfrm>
            <a:off x="762000" y="2517133"/>
            <a:ext cx="10761785" cy="3918835"/>
          </a:xfrm>
          <a:prstGeom prst="rect">
            <a:avLst/>
          </a:prstGeom>
        </p:spPr>
      </p:pic>
    </p:spTree>
    <p:extLst>
      <p:ext uri="{BB962C8B-B14F-4D97-AF65-F5344CB8AC3E}">
        <p14:creationId xmlns:p14="http://schemas.microsoft.com/office/powerpoint/2010/main" val="13331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328949"/>
            <a:ext cx="11289323" cy="4583020"/>
          </a:xfrm>
        </p:spPr>
        <p:txBody>
          <a:bodyPr>
            <a:noAutofit/>
          </a:bodyPr>
          <a:lstStyle/>
          <a:p>
            <a:pPr algn="r" rtl="1"/>
            <a:r>
              <a:rPr lang="fa-IR" sz="3600" b="1" dirty="0">
                <a:solidFill>
                  <a:srgbClr val="0070C0"/>
                </a:solidFill>
                <a:cs typeface="B Jadid" panose="00000700000000000000" pitchFamily="2" charset="-78"/>
              </a:rPr>
              <a:t>پس از ورود به صفحه فوق بایستی اطلاعات مربوط به کارت بانک خود را وارد نماییدو در نهایت دکمه پرداخت را کلیک نمایید.</a:t>
            </a:r>
            <a:r>
              <a:rPr lang="en-US" sz="3600" dirty="0">
                <a:solidFill>
                  <a:srgbClr val="0070C0"/>
                </a:solidFill>
                <a:cs typeface="B Jadid" panose="00000700000000000000" pitchFamily="2" charset="-78"/>
              </a:rPr>
              <a:t/>
            </a:r>
            <a:br>
              <a:rPr lang="en-US" sz="3600" dirty="0">
                <a:solidFill>
                  <a:srgbClr val="0070C0"/>
                </a:solidFill>
                <a:cs typeface="B Jadid" panose="00000700000000000000" pitchFamily="2" charset="-78"/>
              </a:rPr>
            </a:br>
            <a:r>
              <a:rPr lang="fa-IR" sz="3600" b="1" dirty="0">
                <a:solidFill>
                  <a:srgbClr val="0070C0"/>
                </a:solidFill>
                <a:cs typeface="B Jadid" panose="00000700000000000000" pitchFamily="2" charset="-78"/>
              </a:rPr>
              <a:t>توجه:دانشجویان عزیز می بایستی رمز دوم کارت از طریق دستگاههای خود پرداز در یافت نمایند ضمنا" جهت افزایش اعتبارمی توانید ازکلیه کارتهای بانکی عضو شبکه شتاب استفاده نمایید.</a:t>
            </a:r>
            <a:r>
              <a:rPr lang="en-US" sz="2400" dirty="0"/>
              <a:t/>
            </a:r>
            <a:br>
              <a:rPr lang="en-US" sz="2400" dirty="0"/>
            </a:br>
            <a:endParaRPr lang="fa-IR" sz="2000" dirty="0"/>
          </a:p>
        </p:txBody>
      </p:sp>
    </p:spTree>
    <p:extLst>
      <p:ext uri="{BB962C8B-B14F-4D97-AF65-F5344CB8AC3E}">
        <p14:creationId xmlns:p14="http://schemas.microsoft.com/office/powerpoint/2010/main" val="21816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8132" y="955559"/>
            <a:ext cx="10972800" cy="3877985"/>
          </a:xfrm>
          <a:prstGeom prst="rect">
            <a:avLst/>
          </a:prstGeom>
        </p:spPr>
        <p:txBody>
          <a:bodyPr>
            <a:spAutoFit/>
          </a:bodyPr>
          <a:lstStyle/>
          <a:p>
            <a:pPr lvl="0" algn="ctr" rtl="1"/>
            <a:r>
              <a:rPr lang="fa-IR"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با سپاس</a:t>
            </a: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r>
              <a:rPr lang="ar-SA" sz="3200" b="1" dirty="0">
                <a:latin typeface="Times New Roman" panose="02020603050405020304" pitchFamily="18" charset="0"/>
                <a:ea typeface="Calibri" panose="020F0502020204030204" pitchFamily="34" charset="0"/>
                <a:cs typeface="Times New Roman" panose="02020603050405020304" pitchFamily="18" charset="0"/>
              </a:rPr>
              <a:t>معاونت </a:t>
            </a:r>
            <a:r>
              <a:rPr lang="ar-SA" sz="3200" b="1" dirty="0" smtClean="0">
                <a:latin typeface="Times New Roman" panose="02020603050405020304" pitchFamily="18" charset="0"/>
                <a:ea typeface="Calibri" panose="020F0502020204030204" pitchFamily="34" charset="0"/>
                <a:cs typeface="Times New Roman" panose="02020603050405020304" pitchFamily="18" charset="0"/>
              </a:rPr>
              <a:t>دانشجویی</a:t>
            </a:r>
            <a:r>
              <a:rPr lang="fa-IR" sz="3200" b="1" dirty="0" smtClean="0">
                <a:latin typeface="Times New Roman" panose="02020603050405020304" pitchFamily="18" charset="0"/>
                <a:ea typeface="Calibri" panose="020F0502020204030204" pitchFamily="34" charset="0"/>
                <a:cs typeface="Times New Roman" panose="02020603050405020304" pitchFamily="18" charset="0"/>
              </a:rPr>
              <a:t> وفرهنگی </a:t>
            </a:r>
          </a:p>
          <a:p>
            <a:pPr lvl="0" algn="ctr" rtl="1"/>
            <a:endParaRPr lang="fa-IR" sz="3200" b="1"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en-MY" sz="1000" dirty="0">
              <a:latin typeface="Times New Roman" panose="02020603050405020304" pitchFamily="18" charset="0"/>
              <a:ea typeface="Calibri" panose="020F0502020204030204" pitchFamily="34" charset="0"/>
              <a:cs typeface="Times New Roman" panose="02020603050405020304" pitchFamily="18" charset="0"/>
            </a:endParaRPr>
          </a:p>
          <a:p>
            <a:pPr algn="ctr" rtl="1"/>
            <a:r>
              <a:rPr lang="fa-IR"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اداره دانشجویی ومشاوره دانشگاه فنی وحرفه ای استان </a:t>
            </a:r>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en-MY"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a:p>
            <a:pPr lvl="0" algn="ctr" rtl="1"/>
            <a:endParaRPr lang="fa-IR" sz="1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78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50767" y="1228116"/>
            <a:ext cx="9145301" cy="4572000"/>
          </a:xfrm>
          <a:prstGeom prst="rect">
            <a:avLst/>
          </a:prstGeom>
        </p:spPr>
      </p:pic>
    </p:spTree>
    <p:extLst>
      <p:ext uri="{BB962C8B-B14F-4D97-AF65-F5344CB8AC3E}">
        <p14:creationId xmlns:p14="http://schemas.microsoft.com/office/powerpoint/2010/main" val="13060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262" y="758156"/>
            <a:ext cx="11060322" cy="5624745"/>
          </a:xfrm>
          <a:prstGeom prst="rect">
            <a:avLst/>
          </a:prstGeom>
        </p:spPr>
        <p:txBody>
          <a:bodyPr wrap="square">
            <a:spAutoFit/>
          </a:bodyPr>
          <a:lstStyle/>
          <a:p>
            <a:pPr algn="just" rtl="1">
              <a:lnSpc>
                <a:spcPct val="107000"/>
              </a:lnSpc>
            </a:pPr>
            <a:r>
              <a:rPr lang="fa-IR" sz="4800" b="1" dirty="0" smtClean="0">
                <a:solidFill>
                  <a:srgbClr val="FF0000"/>
                </a:solidFill>
                <a:ea typeface="Calibri" panose="020F0502020204030204" pitchFamily="34" charset="0"/>
                <a:cs typeface="B Homa" panose="00000400000000000000" pitchFamily="2" charset="-78"/>
              </a:rPr>
              <a:t>خوابگاههای دانشجویی </a:t>
            </a:r>
          </a:p>
          <a:p>
            <a:pPr algn="just" rtl="1">
              <a:lnSpc>
                <a:spcPct val="107000"/>
              </a:lnSpc>
            </a:pPr>
            <a:endParaRPr lang="en-US" sz="4800" dirty="0">
              <a:solidFill>
                <a:srgbClr val="FF0000"/>
              </a:solidFill>
              <a:latin typeface="Times New Roman" panose="02020603050405020304" pitchFamily="18" charset="0"/>
              <a:ea typeface="Calibri" panose="020F0502020204030204" pitchFamily="34" charset="0"/>
              <a:cs typeface="B Homa" panose="00000400000000000000" pitchFamily="2" charset="-78"/>
            </a:endParaRPr>
          </a:p>
          <a:p>
            <a:pPr marL="342900" indent="-342900" algn="just" defTabSz="457200" rtl="1">
              <a:lnSpc>
                <a:spcPct val="107000"/>
              </a:lnSpc>
              <a:buFont typeface="Wingdings" panose="05000000000000000000" pitchFamily="2" charset="2"/>
              <a:buChar char=""/>
            </a:pPr>
            <a:r>
              <a:rPr lang="fa-IR" sz="4800" b="1" dirty="0" smtClean="0">
                <a:solidFill>
                  <a:srgbClr val="FF0000"/>
                </a:solidFill>
                <a:latin typeface="Times New Roman" panose="02020603050405020304" pitchFamily="18" charset="0"/>
                <a:ea typeface="Calibri" panose="020F0502020204030204" pitchFamily="34" charset="0"/>
                <a:cs typeface="B Homa" panose="00000400000000000000" pitchFamily="2" charset="-78"/>
              </a:rPr>
              <a:t>خوابگاه دانشجویی جنت  (مختص دانشجویان دوره روزانه  کاردانی به ظرفیت 420 نفر)</a:t>
            </a:r>
            <a:endParaRPr lang="fa-IR" sz="4800" dirty="0">
              <a:solidFill>
                <a:srgbClr val="FF0000"/>
              </a:solidFill>
              <a:latin typeface="Times New Roman" panose="02020603050405020304" pitchFamily="18" charset="0"/>
              <a:ea typeface="Calibri" panose="020F0502020204030204" pitchFamily="34" charset="0"/>
              <a:cs typeface="B Homa" panose="00000400000000000000" pitchFamily="2" charset="-78"/>
            </a:endParaRPr>
          </a:p>
          <a:p>
            <a:pPr marL="342900" indent="-342900" algn="just" defTabSz="457200" rtl="1">
              <a:lnSpc>
                <a:spcPct val="107000"/>
              </a:lnSpc>
              <a:buFont typeface="Wingdings" panose="05000000000000000000" pitchFamily="2" charset="2"/>
              <a:buChar char=""/>
            </a:pPr>
            <a:r>
              <a:rPr lang="fa-IR" sz="4800" b="1" dirty="0" smtClean="0">
                <a:solidFill>
                  <a:srgbClr val="FF0000"/>
                </a:solidFill>
                <a:latin typeface="Times New Roman" panose="02020603050405020304" pitchFamily="18" charset="0"/>
                <a:ea typeface="Calibri" panose="020F0502020204030204" pitchFamily="34" charset="0"/>
                <a:cs typeface="B Homa" panose="00000400000000000000" pitchFamily="2" charset="-78"/>
              </a:rPr>
              <a:t>خوابگاه دانشجویی  بهار (مختص دانشجویان دوره کارشناسی به ظرفیت 130 نفر)</a:t>
            </a:r>
            <a:endParaRPr lang="en-US" sz="4800" b="1" dirty="0" smtClean="0">
              <a:solidFill>
                <a:srgbClr val="FF0000"/>
              </a:solidFill>
              <a:latin typeface="Times New Roman" panose="02020603050405020304" pitchFamily="18" charset="0"/>
              <a:ea typeface="Calibri" panose="020F0502020204030204" pitchFamily="34" charset="0"/>
              <a:cs typeface="B Homa" panose="00000400000000000000" pitchFamily="2" charset="-78"/>
            </a:endParaRPr>
          </a:p>
          <a:p>
            <a:pPr algn="just" rtl="1">
              <a:lnSpc>
                <a:spcPct val="107000"/>
              </a:lnSpc>
            </a:pPr>
            <a:endParaRPr lang="fa-IR" sz="4800" dirty="0">
              <a:solidFill>
                <a:srgbClr val="FF0000"/>
              </a:solidFill>
              <a:latin typeface="Times New Roman" panose="02020603050405020304" pitchFamily="18" charset="0"/>
              <a:ea typeface="Calibri" panose="020F0502020204030204" pitchFamily="34" charset="0"/>
              <a:cs typeface="B Homa" panose="00000400000000000000" pitchFamily="2" charset="-78"/>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862" y="755731"/>
            <a:ext cx="11173792" cy="4340547"/>
          </a:xfrm>
          <a:prstGeom prst="rect">
            <a:avLst/>
          </a:prstGeom>
        </p:spPr>
        <p:txBody>
          <a:bodyPr wrap="square">
            <a:spAutoFit/>
          </a:bodyPr>
          <a:lstStyle/>
          <a:p>
            <a:pPr algn="r" rtl="1">
              <a:lnSpc>
                <a:spcPct val="107000"/>
              </a:lnSpc>
            </a:pPr>
            <a:r>
              <a:rPr lang="fa-IR" sz="2400" b="1" dirty="0" smtClean="0">
                <a:solidFill>
                  <a:srgbClr val="FF0000"/>
                </a:solidFill>
                <a:latin typeface="Calibri" panose="020F0502020204030204" pitchFamily="34" charset="0"/>
                <a:ea typeface="Calibri" panose="020F0502020204030204" pitchFamily="34" charset="0"/>
                <a:cs typeface="B Jadid" panose="00000700000000000000" pitchFamily="2" charset="-78"/>
              </a:rPr>
              <a:t>نحوه واگذاری خوابگاه به دانشجویان دوره کاردانی ترمهای اول – دوم وسوم وچهارم</a:t>
            </a:r>
          </a:p>
          <a:p>
            <a:pPr algn="r" rtl="1">
              <a:lnSpc>
                <a:spcPct val="107000"/>
              </a:lnSpc>
            </a:pPr>
            <a:endParaRPr lang="fa-IR" sz="2400" b="1" dirty="0" smtClean="0">
              <a:solidFill>
                <a:srgbClr val="FF0000"/>
              </a:solidFill>
              <a:latin typeface="Calibri" panose="020F0502020204030204" pitchFamily="34" charset="0"/>
              <a:ea typeface="Calibri" panose="020F0502020204030204" pitchFamily="34" charset="0"/>
              <a:cs typeface="B Jadid" panose="00000700000000000000" pitchFamily="2" charset="-78"/>
            </a:endParaRPr>
          </a:p>
          <a:p>
            <a:pPr algn="just" rtl="1">
              <a:lnSpc>
                <a:spcPct val="107000"/>
              </a:lnSpc>
            </a:pPr>
            <a:r>
              <a:rPr lang="fa-IR" sz="30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 دانشجویان ورودی جدید دوره کاردانی بعد از تکمیل فرآیند ثبت نام وثبت انتخاب واحد در سیستم ناد جهت دریافت خوابگاه به اداره دانشجویی ومشاوره مراجعه می نمایند . دراین مرحله لازم است اطلاعات دانشجو در سیستم جامع اتوماسیون صندوق رفاه دانشجویی به آدرس </a:t>
            </a:r>
            <a:r>
              <a:rPr lang="en-US" sz="3000" b="1" dirty="0" smtClean="0">
                <a:solidFill>
                  <a:srgbClr val="0070C0"/>
                </a:solidFill>
                <a:latin typeface="Calibri" panose="020F0502020204030204" pitchFamily="34" charset="0"/>
                <a:ea typeface="Calibri" panose="020F0502020204030204" pitchFamily="34" charset="0"/>
                <a:cs typeface="B Badr" panose="00000400000000000000" pitchFamily="2" charset="-78"/>
                <a:hlinkClick r:id="rId2"/>
              </a:rPr>
              <a:t>www.bp.swf.ir</a:t>
            </a:r>
            <a:r>
              <a:rPr lang="en-US" sz="30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 </a:t>
            </a:r>
            <a:r>
              <a:rPr lang="fa-IR" sz="30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توسط دانشجو ثبت شود .درصورت صحت اطلاعات وتایید توسط کارشناس اداره دانشجویی اتاق دانشجو مشخص شده وبرای نامبرده فیش هزینه استفاده از خوابگاه براساس تعرفه صندوق صادر می شود . دانشجو پس از واریز وجه خوابگاه از طریق پورتال یادشده،مجور اسکان خوابگاه را دریافت نموده به جهت تحویل اتاق به سرپرستی خوابگاه مراجعه می کند.</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85" y="1167664"/>
            <a:ext cx="11699630" cy="4406591"/>
          </a:xfrm>
          <a:prstGeom prst="rect">
            <a:avLst/>
          </a:prstGeom>
        </p:spPr>
        <p:txBody>
          <a:bodyPr wrap="square">
            <a:spAutoFit/>
          </a:bodyPr>
          <a:lstStyle/>
          <a:p>
            <a:pPr algn="r" rtl="1">
              <a:lnSpc>
                <a:spcPct val="107000"/>
              </a:lnSpc>
            </a:pPr>
            <a:r>
              <a:rPr lang="fa-IR" sz="2400" b="1" dirty="0">
                <a:solidFill>
                  <a:srgbClr val="FF0000"/>
                </a:solidFill>
                <a:latin typeface="Calibri" panose="020F0502020204030204" pitchFamily="34" charset="0"/>
                <a:ea typeface="Calibri" panose="020F0502020204030204" pitchFamily="34" charset="0"/>
                <a:cs typeface="B Jadid" panose="00000700000000000000" pitchFamily="2" charset="-78"/>
              </a:rPr>
              <a:t>نحوه واگذاری خوابگاه به دانشجویان دوره کاردانی ترمهای اول – دوم وسوم وچهارم</a:t>
            </a:r>
          </a:p>
          <a:p>
            <a:pPr algn="r" rtl="1">
              <a:lnSpc>
                <a:spcPct val="107000"/>
              </a:lnSpc>
            </a:pPr>
            <a:endParaRPr lang="fa-IR" sz="1400" b="1" dirty="0">
              <a:solidFill>
                <a:srgbClr val="FF0000"/>
              </a:solidFill>
              <a:latin typeface="Calibri" panose="020F0502020204030204" pitchFamily="34" charset="0"/>
              <a:ea typeface="Calibri" panose="020F0502020204030204" pitchFamily="34" charset="0"/>
              <a:cs typeface="B Jadid" panose="00000700000000000000" pitchFamily="2" charset="-78"/>
            </a:endParaRPr>
          </a:p>
          <a:p>
            <a:pPr algn="just" rtl="1">
              <a:lnSpc>
                <a:spcPct val="107000"/>
              </a:lnSpc>
            </a:pPr>
            <a:r>
              <a:rPr lang="fa-IR" sz="3200" b="1" dirty="0">
                <a:solidFill>
                  <a:srgbClr val="0070C0"/>
                </a:solidFill>
                <a:latin typeface="Calibri" panose="020F0502020204030204" pitchFamily="34" charset="0"/>
                <a:ea typeface="Calibri" panose="020F0502020204030204" pitchFamily="34" charset="0"/>
                <a:cs typeface="B Badr" panose="00000400000000000000" pitchFamily="2" charset="-78"/>
              </a:rPr>
              <a:t>• دانشجویان </a:t>
            </a:r>
            <a:r>
              <a:rPr lang="fa-IR"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دوره کاردانی ترم های دوم وسوم وچهارم  </a:t>
            </a:r>
            <a:r>
              <a:rPr lang="fa-IR" sz="3200" b="1" dirty="0">
                <a:solidFill>
                  <a:srgbClr val="0070C0"/>
                </a:solidFill>
                <a:latin typeface="Calibri" panose="020F0502020204030204" pitchFamily="34" charset="0"/>
                <a:ea typeface="Calibri" panose="020F0502020204030204" pitchFamily="34" charset="0"/>
                <a:cs typeface="B Badr" panose="00000400000000000000" pitchFamily="2" charset="-78"/>
              </a:rPr>
              <a:t>بعد از تکمیل فرآیند </a:t>
            </a:r>
            <a:r>
              <a:rPr lang="fa-IR"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انتخاب </a:t>
            </a:r>
            <a:r>
              <a:rPr lang="fa-IR" sz="3200" b="1" dirty="0">
                <a:solidFill>
                  <a:srgbClr val="0070C0"/>
                </a:solidFill>
                <a:latin typeface="Calibri" panose="020F0502020204030204" pitchFamily="34" charset="0"/>
                <a:ea typeface="Calibri" panose="020F0502020204030204" pitchFamily="34" charset="0"/>
                <a:cs typeface="B Badr" panose="00000400000000000000" pitchFamily="2" charset="-78"/>
              </a:rPr>
              <a:t>واحد در سیستم ناد جهت دریافت خوابگاه به اداره دانشجویی ومشاوره مراجعه می نمایند </a:t>
            </a:r>
            <a:r>
              <a:rPr lang="fa-IR"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 دراین مرحله دانشجو باارائه برگ تسویه حساب خوابگاه ونامه رضایت مندی سرپرست خوابگاه به اداره امور دانشجویی ومشاوره مراجعه می کند . در صورت واجد شرایط بودن دانشجو برای </a:t>
            </a:r>
            <a:r>
              <a:rPr lang="fa-IR" sz="3200" b="1" dirty="0">
                <a:solidFill>
                  <a:srgbClr val="0070C0"/>
                </a:solidFill>
                <a:latin typeface="Calibri" panose="020F0502020204030204" pitchFamily="34" charset="0"/>
                <a:ea typeface="Calibri" panose="020F0502020204030204" pitchFamily="34" charset="0"/>
                <a:cs typeface="B Badr" panose="00000400000000000000" pitchFamily="2" charset="-78"/>
              </a:rPr>
              <a:t>نامبرده فیش هزینه استفاده از خوابگاه براساس تعرفه صندوق صادر می شود . دانشجو پس از واریز وجه خوابگاه از طریق پورتال </a:t>
            </a:r>
            <a:r>
              <a:rPr lang="en-US"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hlinkClick r:id="rId2"/>
              </a:rPr>
              <a:t>www.bp.swf.ir</a:t>
            </a:r>
            <a:r>
              <a:rPr lang="en-US"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 </a:t>
            </a:r>
            <a:r>
              <a:rPr lang="fa-IR" sz="32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،مجور </a:t>
            </a:r>
            <a:r>
              <a:rPr lang="fa-IR" sz="3200" b="1" dirty="0">
                <a:solidFill>
                  <a:srgbClr val="0070C0"/>
                </a:solidFill>
                <a:latin typeface="Calibri" panose="020F0502020204030204" pitchFamily="34" charset="0"/>
                <a:ea typeface="Calibri" panose="020F0502020204030204" pitchFamily="34" charset="0"/>
                <a:cs typeface="B Badr" panose="00000400000000000000" pitchFamily="2" charset="-78"/>
              </a:rPr>
              <a:t>اسکان خوابگاه را دریافت نموده به جهت تحویل اتاق به سرپرستی خوابگاه مراجعه می کند.</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5481" y="743694"/>
            <a:ext cx="10972800" cy="5121467"/>
          </a:xfrm>
          <a:prstGeom prst="rect">
            <a:avLst/>
          </a:prstGeom>
        </p:spPr>
        <p:txBody>
          <a:bodyPr wrap="square">
            <a:spAutoFit/>
          </a:bodyPr>
          <a:lstStyle/>
          <a:p>
            <a:pPr algn="r" rtl="1">
              <a:lnSpc>
                <a:spcPct val="107000"/>
              </a:lnSpc>
            </a:pPr>
            <a:r>
              <a:rPr lang="fa-IR" sz="3200" b="1" dirty="0">
                <a:solidFill>
                  <a:srgbClr val="FF0000"/>
                </a:solidFill>
                <a:latin typeface="Calibri" panose="020F0502020204030204" pitchFamily="34" charset="0"/>
                <a:ea typeface="Calibri" panose="020F0502020204030204" pitchFamily="34" charset="0"/>
                <a:cs typeface="B Jadid" panose="00000700000000000000" pitchFamily="2" charset="-78"/>
              </a:rPr>
              <a:t>نحوه واگذاری خوابگاه به دانشجویان دوره </a:t>
            </a:r>
            <a:r>
              <a:rPr lang="fa-IR" sz="3200" b="1" dirty="0" smtClean="0">
                <a:solidFill>
                  <a:srgbClr val="FF0000"/>
                </a:solidFill>
                <a:latin typeface="Calibri" panose="020F0502020204030204" pitchFamily="34" charset="0"/>
                <a:ea typeface="Calibri" panose="020F0502020204030204" pitchFamily="34" charset="0"/>
                <a:cs typeface="B Jadid" panose="00000700000000000000" pitchFamily="2" charset="-78"/>
              </a:rPr>
              <a:t>کارشناسی روزانه </a:t>
            </a:r>
            <a:endParaRPr lang="fa-IR" sz="3200" b="1" dirty="0">
              <a:solidFill>
                <a:srgbClr val="FF0000"/>
              </a:solidFill>
              <a:latin typeface="Calibri" panose="020F0502020204030204" pitchFamily="34" charset="0"/>
              <a:ea typeface="Calibri" panose="020F0502020204030204" pitchFamily="34" charset="0"/>
              <a:cs typeface="B Jadid" panose="00000700000000000000" pitchFamily="2" charset="-78"/>
            </a:endParaRPr>
          </a:p>
          <a:p>
            <a:pPr algn="r" rtl="1">
              <a:lnSpc>
                <a:spcPct val="107000"/>
              </a:lnSpc>
            </a:pPr>
            <a:endParaRPr lang="fa-IR" sz="1100" b="1" dirty="0">
              <a:solidFill>
                <a:srgbClr val="FF0000"/>
              </a:solidFill>
              <a:latin typeface="Calibri" panose="020F0502020204030204" pitchFamily="34" charset="0"/>
              <a:ea typeface="Calibri" panose="020F0502020204030204" pitchFamily="34" charset="0"/>
              <a:cs typeface="B Jadid" panose="00000700000000000000" pitchFamily="2" charset="-78"/>
            </a:endParaRPr>
          </a:p>
          <a:p>
            <a:pPr marL="342900" indent="-342900" algn="just" rtl="1">
              <a:lnSpc>
                <a:spcPct val="107000"/>
              </a:lnSpc>
              <a:buFont typeface="Arial" pitchFamily="34" charset="0"/>
              <a:buChar char="•"/>
            </a:pPr>
            <a:r>
              <a:rPr lang="fa-IR" sz="24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با توجه به محدودیت های موجود و ظرفیت محدود  واگذاری خوابگاه برای دانشجویان دوره کارشناسی وتقاضای بالای دانشجویان جهت بهره مندی از امانتا رفاهی خوابگاه ،واگذاری خوابگاه به دانشجویان دوره کارشناسی در صورت کسب امتیاز لازم مقدور خواهد بود .به این ترتیب که کلیه درخواستهای دانشجویان به همراه مستندات ومدارک درخواست  خوابگاه جمع آوری وتجمیع شده وبراساس امتیاز کسب شده توسط دانشجومجوز اسکان  خوابگاه واگذرا می شود. </a:t>
            </a:r>
          </a:p>
          <a:p>
            <a:pPr algn="just" rtl="1">
              <a:lnSpc>
                <a:spcPct val="107000"/>
              </a:lnSpc>
            </a:pPr>
            <a:r>
              <a:rPr lang="fa-IR" sz="2400" b="1" dirty="0" smtClean="0">
                <a:solidFill>
                  <a:srgbClr val="C00000"/>
                </a:solidFill>
                <a:latin typeface="Calibri" panose="020F0502020204030204" pitchFamily="34" charset="0"/>
                <a:ea typeface="Calibri" panose="020F0502020204030204" pitchFamily="34" charset="0"/>
                <a:cs typeface="B Badr" panose="00000400000000000000" pitchFamily="2" charset="-78"/>
              </a:rPr>
              <a:t>*خلاصه موارد فرم امتیاز بندی شامل (دانشجوی دوره روانه – تحت پوشش بودن سازمانهای حمایتی – مسافت محل تحصیل دانشجو با محل اقامت – رضایت مندی سرپرست خوابگاه – معدل و....)</a:t>
            </a:r>
          </a:p>
          <a:p>
            <a:pPr algn="just" rtl="1">
              <a:lnSpc>
                <a:spcPct val="107000"/>
              </a:lnSpc>
            </a:pPr>
            <a:r>
              <a:rPr lang="fa-IR" sz="2400" b="1" dirty="0">
                <a:solidFill>
                  <a:srgbClr val="0070C0"/>
                </a:solidFill>
                <a:latin typeface="Calibri" panose="020F0502020204030204" pitchFamily="34" charset="0"/>
                <a:ea typeface="Calibri" panose="020F0502020204030204" pitchFamily="34" charset="0"/>
                <a:cs typeface="B Badr" panose="00000400000000000000" pitchFamily="2" charset="-78"/>
              </a:rPr>
              <a:t>در صورت واجد شرایط بودن دانشجو برای نامبرده فیش هزینه استفاده از خوابگاه براساس تعرفه صندوق صادر می شود . دانشجو پس از واریز وجه خوابگاه از طریق پورتال </a:t>
            </a:r>
            <a:r>
              <a:rPr lang="en-US" sz="2400" b="1" dirty="0">
                <a:solidFill>
                  <a:srgbClr val="0070C0"/>
                </a:solidFill>
                <a:latin typeface="Calibri" panose="020F0502020204030204" pitchFamily="34" charset="0"/>
                <a:ea typeface="Calibri" panose="020F0502020204030204" pitchFamily="34" charset="0"/>
                <a:cs typeface="B Badr" panose="00000400000000000000" pitchFamily="2" charset="-78"/>
                <a:hlinkClick r:id="rId2"/>
              </a:rPr>
              <a:t>www.bp.swf.ir</a:t>
            </a:r>
            <a:r>
              <a:rPr lang="en-US" sz="2400" b="1" dirty="0">
                <a:solidFill>
                  <a:srgbClr val="0070C0"/>
                </a:solidFill>
                <a:latin typeface="Calibri" panose="020F0502020204030204" pitchFamily="34" charset="0"/>
                <a:ea typeface="Calibri" panose="020F0502020204030204" pitchFamily="34" charset="0"/>
                <a:cs typeface="B Badr" panose="00000400000000000000" pitchFamily="2" charset="-78"/>
              </a:rPr>
              <a:t> </a:t>
            </a:r>
            <a:r>
              <a:rPr lang="fa-IR" sz="2400" b="1" dirty="0">
                <a:solidFill>
                  <a:srgbClr val="0070C0"/>
                </a:solidFill>
                <a:latin typeface="Calibri" panose="020F0502020204030204" pitchFamily="34" charset="0"/>
                <a:ea typeface="Calibri" panose="020F0502020204030204" pitchFamily="34" charset="0"/>
                <a:cs typeface="B Badr" panose="00000400000000000000" pitchFamily="2" charset="-78"/>
              </a:rPr>
              <a:t>،مجور اسکان خوابگاه را دریافت نموده به جهت تحویل اتاق به سرپرستی خوابگاه مراجعه می </a:t>
            </a:r>
            <a:r>
              <a:rPr lang="fa-IR" sz="2400" b="1" dirty="0" smtClean="0">
                <a:solidFill>
                  <a:srgbClr val="0070C0"/>
                </a:solidFill>
                <a:latin typeface="Calibri" panose="020F0502020204030204" pitchFamily="34" charset="0"/>
                <a:ea typeface="Calibri" panose="020F0502020204030204" pitchFamily="34" charset="0"/>
                <a:cs typeface="B Badr" panose="00000400000000000000" pitchFamily="2" charset="-78"/>
              </a:rPr>
              <a:t>کند.</a:t>
            </a:r>
            <a:endParaRPr lang="fa-IR" sz="2400" b="1" dirty="0">
              <a:solidFill>
                <a:srgbClr val="C00000"/>
              </a:solidFill>
              <a:latin typeface="Calibri" panose="020F0502020204030204" pitchFamily="34" charset="0"/>
              <a:ea typeface="Calibri" panose="020F0502020204030204" pitchFamily="34" charset="0"/>
              <a:cs typeface="B Badr" panose="00000400000000000000" pitchFamily="2" charset="-78"/>
            </a:endParaRPr>
          </a:p>
          <a:p>
            <a:pPr algn="just" rtl="1"/>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0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74431"/>
            <a:ext cx="10972800" cy="5750169"/>
          </a:xfrm>
        </p:spPr>
        <p:txBody>
          <a:bodyPr>
            <a:normAutofit/>
          </a:bodyPr>
          <a:lstStyle/>
          <a:p>
            <a:pPr algn="r" rtl="1"/>
            <a:r>
              <a:rPr lang="fa-IR" sz="3200" dirty="0" smtClean="0">
                <a:solidFill>
                  <a:srgbClr val="FF0000"/>
                </a:solidFill>
                <a:cs typeface="B Jadid" panose="00000700000000000000" pitchFamily="2" charset="-78"/>
              </a:rPr>
              <a:t>نحوه مراجعه دانشجو به کمیسیون موارد خاص استان </a:t>
            </a:r>
            <a:endParaRPr lang="fa-IR" sz="3200" dirty="0"/>
          </a:p>
          <a:p>
            <a:pPr algn="just" rtl="1"/>
            <a:r>
              <a:rPr lang="fa-IR" sz="4000" dirty="0">
                <a:solidFill>
                  <a:srgbClr val="0070C0"/>
                </a:solidFill>
                <a:cs typeface="B Badr" panose="00000400000000000000" pitchFamily="2" charset="-78"/>
              </a:rPr>
              <a:t> </a:t>
            </a:r>
            <a:r>
              <a:rPr lang="fa-IR" sz="4000" dirty="0" smtClean="0">
                <a:solidFill>
                  <a:srgbClr val="0070C0"/>
                </a:solidFill>
                <a:cs typeface="B Badr" panose="00000400000000000000" pitchFamily="2" charset="-78"/>
              </a:rPr>
              <a:t>دانشجو پس از بررسی وضعیت تحصیلی در پورتال خویش در سیستم ناد ویااینکه وارد ترم 5 یا بالاتر می شود بلافاصله در پورتال سامانه سجاد به آدرس : </a:t>
            </a:r>
            <a:r>
              <a:rPr lang="en-US" sz="4000" dirty="0" smtClean="0">
                <a:solidFill>
                  <a:srgbClr val="0070C0"/>
                </a:solidFill>
                <a:cs typeface="B Badr" panose="00000400000000000000" pitchFamily="2" charset="-78"/>
              </a:rPr>
              <a:t>www.saorg.ir</a:t>
            </a:r>
            <a:r>
              <a:rPr lang="fa-IR" sz="4000" dirty="0" smtClean="0">
                <a:solidFill>
                  <a:srgbClr val="0070C0"/>
                </a:solidFill>
                <a:cs typeface="B Badr" panose="00000400000000000000" pitchFamily="2" charset="-78"/>
              </a:rPr>
              <a:t>وارد وپس از ثبت نام وبارگذاری مدارک ومستندات به اداره آموزش مراجعه وپس از بررسی توسط اداره آموزش ،پرونده دانشجو به کمیسیون موارد خاص ارجاع وکمیسیون پس از بررسی های لازم جواب نهایی را به اداره آموزش ارائه خواهد نمود.</a:t>
            </a:r>
            <a:endParaRPr lang="fa-IR" sz="4000" dirty="0">
              <a:solidFill>
                <a:srgbClr val="0070C0"/>
              </a:solidFill>
              <a:cs typeface="B Badr"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38392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74431"/>
            <a:ext cx="10972800" cy="5750169"/>
          </a:xfrm>
        </p:spPr>
        <p:txBody>
          <a:bodyPr>
            <a:normAutofit/>
          </a:bodyPr>
          <a:lstStyle/>
          <a:p>
            <a:pPr algn="r" rtl="1"/>
            <a:r>
              <a:rPr lang="fa-IR" sz="3200" dirty="0" smtClean="0">
                <a:solidFill>
                  <a:srgbClr val="FF0000"/>
                </a:solidFill>
                <a:cs typeface="B Jadid" panose="00000700000000000000" pitchFamily="2" charset="-78"/>
              </a:rPr>
              <a:t>خدمات مشاوره ای </a:t>
            </a:r>
            <a:endParaRPr lang="fa-IR" sz="3200" dirty="0"/>
          </a:p>
          <a:p>
            <a:pPr algn="just" rtl="1"/>
            <a:r>
              <a:rPr lang="fa-IR" sz="4000" dirty="0">
                <a:solidFill>
                  <a:srgbClr val="0070C0"/>
                </a:solidFill>
                <a:cs typeface="B Badr" panose="00000400000000000000" pitchFamily="2" charset="-78"/>
              </a:rPr>
              <a:t> </a:t>
            </a:r>
            <a:r>
              <a:rPr lang="fa-IR" sz="4000" dirty="0" smtClean="0">
                <a:solidFill>
                  <a:srgbClr val="0070C0"/>
                </a:solidFill>
                <a:cs typeface="B Badr" panose="00000400000000000000" pitchFamily="2" charset="-78"/>
              </a:rPr>
              <a:t>دانشجویان جدیدالورود پس از نهایی شدن ثبت نام خویش نسبت به تکمیل فرمهای پالایش سلامت روان از طریق سایت  اقدام ودرصورت نیازبه استفاده از خدمات مشاوره ی تحصیلی و روانی می توانند در اتاق مشاوره ،واقع در ساختمان 16 که برنامه حضورشان اعلام می گردد،استفاده نمایند.ضمناً روزهای یک شنبه هرهفته در وقت اداری پزشک  دانشکده در محل ساختمان اداری به صورت ویزیت رایگان در اختیار دانشجویان می باشند.</a:t>
            </a:r>
            <a:endParaRPr lang="fa-IR" sz="4000" dirty="0">
              <a:solidFill>
                <a:srgbClr val="0070C0"/>
              </a:solidFill>
              <a:cs typeface="B Badr"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44069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1355"/>
            <a:ext cx="10972800" cy="6043246"/>
          </a:xfrm>
        </p:spPr>
        <p:txBody>
          <a:bodyPr>
            <a:normAutofit/>
          </a:bodyPr>
          <a:lstStyle/>
          <a:p>
            <a:pPr algn="r" rtl="1"/>
            <a:r>
              <a:rPr lang="fa-IR" sz="6000" dirty="0" smtClean="0">
                <a:solidFill>
                  <a:srgbClr val="FF0000"/>
                </a:solidFill>
                <a:cs typeface="B Jadid" panose="00000700000000000000" pitchFamily="2" charset="-78"/>
              </a:rPr>
              <a:t>نحوه استفاده از اتوماسیون تغذیه </a:t>
            </a:r>
          </a:p>
          <a:p>
            <a:pPr algn="just" rtl="1"/>
            <a:r>
              <a:rPr lang="fa-IR" sz="1800" b="1" dirty="0" smtClean="0">
                <a:solidFill>
                  <a:srgbClr val="0070C0"/>
                </a:solidFill>
                <a:cs typeface="B Badr" panose="00000400000000000000" pitchFamily="2" charset="-78"/>
              </a:rPr>
              <a:t>آموزش </a:t>
            </a:r>
            <a:r>
              <a:rPr lang="fa-IR" sz="1800" b="1" dirty="0">
                <a:solidFill>
                  <a:srgbClr val="0070C0"/>
                </a:solidFill>
                <a:cs typeface="B Badr" panose="00000400000000000000" pitchFamily="2" charset="-78"/>
              </a:rPr>
              <a:t>الکترونیکی  شارژ و رزرو غذا از طریق اینترنت</a:t>
            </a:r>
            <a:endParaRPr lang="en-US" sz="1800" dirty="0">
              <a:solidFill>
                <a:srgbClr val="0070C0"/>
              </a:solidFill>
              <a:cs typeface="B Badr" panose="00000400000000000000" pitchFamily="2" charset="-78"/>
            </a:endParaRPr>
          </a:p>
          <a:p>
            <a:pPr algn="just" rtl="1"/>
            <a:r>
              <a:rPr lang="fa-IR" sz="1800" b="1" dirty="0">
                <a:solidFill>
                  <a:srgbClr val="0070C0"/>
                </a:solidFill>
                <a:cs typeface="B Badr" panose="00000400000000000000" pitchFamily="2" charset="-78"/>
              </a:rPr>
              <a:t>جهت شارژ و رزرو غذا پس از باز نمودن اینترنت اکسپلرر در قسمت آدرس تایپ نمایید:</a:t>
            </a:r>
            <a:r>
              <a:rPr lang="en-US" sz="1800" b="1" dirty="0">
                <a:solidFill>
                  <a:srgbClr val="0070C0"/>
                </a:solidFill>
                <a:cs typeface="B Badr" panose="00000400000000000000" pitchFamily="2" charset="-78"/>
              </a:rPr>
              <a:t>http://tct.ac.ir</a:t>
            </a:r>
            <a:r>
              <a:rPr lang="fa-IR" sz="1800" b="1" dirty="0">
                <a:solidFill>
                  <a:srgbClr val="0070C0"/>
                </a:solidFill>
                <a:cs typeface="B Badr" panose="00000400000000000000" pitchFamily="2" charset="-78"/>
              </a:rPr>
              <a:t> و سپس اینتر را فشار دهید تا وارد سایت دانشکده شوید :</a:t>
            </a:r>
            <a:endParaRPr lang="en-US" sz="1800" dirty="0">
              <a:solidFill>
                <a:srgbClr val="0070C0"/>
              </a:solidFill>
              <a:cs typeface="B Badr" panose="00000400000000000000" pitchFamily="2" charset="-78"/>
            </a:endParaRPr>
          </a:p>
          <a:p>
            <a:pPr algn="just" rtl="1"/>
            <a:r>
              <a:rPr lang="fa-IR" sz="1800" b="1" dirty="0">
                <a:solidFill>
                  <a:srgbClr val="0070C0"/>
                </a:solidFill>
                <a:cs typeface="B Badr" panose="00000400000000000000" pitchFamily="2" charset="-78"/>
              </a:rPr>
              <a:t>سپس از منوی "خدمات الکترونیکی" زیر منوی "اتوماسیون تغذیه" (قسمت مشخص شده با فلش در شکل فوق) کلیک نمایید.</a:t>
            </a:r>
            <a:endParaRPr lang="en-US" sz="1800" dirty="0">
              <a:solidFill>
                <a:srgbClr val="0070C0"/>
              </a:solidFill>
              <a:cs typeface="B Badr" panose="00000400000000000000" pitchFamily="2" charset="-78"/>
            </a:endParaRPr>
          </a:p>
          <a:p>
            <a:pPr algn="just" rtl="1"/>
            <a:r>
              <a:rPr lang="fa-IR" sz="1800" b="1" dirty="0">
                <a:solidFill>
                  <a:srgbClr val="0070C0"/>
                </a:solidFill>
                <a:cs typeface="B Badr" panose="00000400000000000000" pitchFamily="2" charset="-78"/>
              </a:rPr>
              <a:t>پس از ورود به صفحه اصلی(شکل 1) برای اولین بار نام کاربری کد ملی می باشدو کلمه عبور عدد یک می باشد که لازم می باشد دانشجویان پس از وارد نمودن نام کاربری و کلمه عبور از طریق گزینه ورود وارد صفحه "سیستم الکترونیکی اتوماسیون تغذیه دانشکده فنی و حرفه ای تبریز"بشوند </a:t>
            </a:r>
            <a:r>
              <a:rPr lang="fa-IR" sz="4000" dirty="0" smtClean="0"/>
              <a:t> </a:t>
            </a:r>
            <a:endParaRPr lang="en-US" sz="4000" dirty="0" smtClean="0"/>
          </a:p>
          <a:p>
            <a:pPr marL="0" indent="0" algn="l">
              <a:buNone/>
            </a:pPr>
            <a:endParaRPr lang="fa-IR" dirty="0"/>
          </a:p>
        </p:txBody>
      </p:sp>
      <p:pic>
        <p:nvPicPr>
          <p:cNvPr id="4" name="Picture 3"/>
          <p:cNvPicPr/>
          <p:nvPr/>
        </p:nvPicPr>
        <p:blipFill>
          <a:blip r:embed="rId2"/>
          <a:srcRect r="1718" b="9756"/>
          <a:stretch>
            <a:fillRect/>
          </a:stretch>
        </p:blipFill>
        <p:spPr bwMode="auto">
          <a:xfrm>
            <a:off x="328246" y="3915508"/>
            <a:ext cx="11230708" cy="2649415"/>
          </a:xfrm>
          <a:prstGeom prst="rect">
            <a:avLst/>
          </a:prstGeom>
          <a:noFill/>
          <a:ln w="9525">
            <a:noFill/>
            <a:miter lim="800000"/>
            <a:headEnd/>
            <a:tailEnd/>
          </a:ln>
        </p:spPr>
      </p:pic>
    </p:spTree>
    <p:extLst>
      <p:ext uri="{BB962C8B-B14F-4D97-AF65-F5344CB8AC3E}">
        <p14:creationId xmlns:p14="http://schemas.microsoft.com/office/powerpoint/2010/main" val="271256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1485</TotalTime>
  <Words>855</Words>
  <Application>Microsoft Office PowerPoint</Application>
  <PresentationFormat>Custom</PresentationFormat>
  <Paragraphs>48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سپس از طریق منوی "تغییر کلمه عبور"و انتخاب دکمه "رمز عبور"کلمه عبور جدید را وارد نمایید.لازم بذکر می باشد ابتدا کلمه عبور فعلی را که عدد"1" می باشد وارد نموده سپس کلمه عبور جدید را وارد نماییدو دکمه "تغییر" را فشار دهید. </vt:lpstr>
      <vt:lpstr>آموزش رزرو غذا: پس از وارد نمودن نام کاربری و کلمه عبور و وارد شدن به صفحه "سیستم الکترونیکی اتوماسیون تغذیه" روزهای مورد نظر برای هفته بعد انتخاب نموده و در نهایت دکمه تایید را فشار دهید(شکل 3)لازم بذکر می باشد که همکاران عزیز حتما" "سلف دانشجویی" را انتخاب نمایند(در ستون سلف عدد یک حتما" باید قید گردد). </vt:lpstr>
      <vt:lpstr>آموزش افزایش اعتبار جهت رزرو غذا: پس از وارد نمودن نام کاربری و کلمه عبور و وارد شدن به صفحه "سیستم الکترونیکی اتوماسیون تغذیه" و فشردن دکمه افزایش اعتبار وارد صفحه زیر می شوید(شکل 4)</vt:lpstr>
      <vt:lpstr>پس از وارد شدن به صفحه فوق و کلیک نمودن آرم "بانک تجارت" وارد صفحه زیر می شوید. </vt:lpstr>
      <vt:lpstr>در صفحه فوق با وارد نمودن مبلغ مورد نظر و کلیک دکمه تایید وارد صفحه زیر می شوید</vt:lpstr>
      <vt:lpstr>سپس با تایید دکمه پرداخت وارد صفحه زیر می شوید </vt:lpstr>
      <vt:lpstr>پس از ورود به صفحه فوق بایستی اطلاعات مربوط به کارت بانک خود را وارد نماییدو در نهایت دکمه پرداخت را کلیک نمایید. توجه:دانشجویان عزیز می بایستی رمز دوم کارت از طریق دستگاههای خود پرداز در یافت نمایند ضمنا" جهت افزایش اعتبارمی توانید ازکلیه کارتهای بانکی عضو شبکه شتاب استفاده نمایید.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MR.tavassoli</dc:creator>
  <cp:lastModifiedBy>madadi2</cp:lastModifiedBy>
  <cp:revision>405</cp:revision>
  <dcterms:created xsi:type="dcterms:W3CDTF">2019-02-26T09:10:00Z</dcterms:created>
  <dcterms:modified xsi:type="dcterms:W3CDTF">2020-09-30T07:19:35Z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